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6" r:id="rId10"/>
    <p:sldId id="282" r:id="rId11"/>
    <p:sldId id="268" r:id="rId12"/>
    <p:sldId id="269" r:id="rId13"/>
    <p:sldId id="270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1548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AA6328CE-CABF-4E37-9F05-C32430ACD532}" type="datetimeFigureOut">
              <a:rPr lang="en-US" smtClean="0"/>
              <a:t>7/28/2015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3481F74-6C98-4D16-AFD8-01586BC7E47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328CE-CABF-4E37-9F05-C32430ACD532}" type="datetimeFigureOut">
              <a:rPr lang="en-US" smtClean="0"/>
              <a:t>7/28/2015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81F74-6C98-4D16-AFD8-01586BC7E4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AA6328CE-CABF-4E37-9F05-C32430ACD532}" type="datetimeFigureOut">
              <a:rPr lang="en-US" smtClean="0"/>
              <a:t>7/28/2015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F3481F74-6C98-4D16-AFD8-01586BC7E47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328CE-CABF-4E37-9F05-C32430ACD532}" type="datetimeFigureOut">
              <a:rPr lang="en-US" smtClean="0"/>
              <a:t>7/28/2015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3481F74-6C98-4D16-AFD8-01586BC7E47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328CE-CABF-4E37-9F05-C32430ACD532}" type="datetimeFigureOut">
              <a:rPr lang="en-US" smtClean="0"/>
              <a:t>7/28/2015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F3481F74-6C98-4D16-AFD8-01586BC7E47D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AA6328CE-CABF-4E37-9F05-C32430ACD532}" type="datetimeFigureOut">
              <a:rPr lang="en-US" smtClean="0"/>
              <a:t>7/28/2015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3481F74-6C98-4D16-AFD8-01586BC7E47D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AA6328CE-CABF-4E37-9F05-C32430ACD532}" type="datetimeFigureOut">
              <a:rPr lang="en-US" smtClean="0"/>
              <a:t>7/28/2015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3481F74-6C98-4D16-AFD8-01586BC7E47D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328CE-CABF-4E37-9F05-C32430ACD532}" type="datetimeFigureOut">
              <a:rPr lang="en-US" smtClean="0"/>
              <a:t>7/28/2015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3481F74-6C98-4D16-AFD8-01586BC7E4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328CE-CABF-4E37-9F05-C32430ACD532}" type="datetimeFigureOut">
              <a:rPr lang="en-US" smtClean="0"/>
              <a:t>7/28/2015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3481F74-6C98-4D16-AFD8-01586BC7E4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328CE-CABF-4E37-9F05-C32430ACD532}" type="datetimeFigureOut">
              <a:rPr lang="en-US" smtClean="0"/>
              <a:t>7/28/2015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3481F74-6C98-4D16-AFD8-01586BC7E47D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AA6328CE-CABF-4E37-9F05-C32430ACD532}" type="datetimeFigureOut">
              <a:rPr lang="en-US" smtClean="0"/>
              <a:t>7/28/2015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F3481F74-6C98-4D16-AFD8-01586BC7E47D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A6328CE-CABF-4E37-9F05-C32430ACD532}" type="datetimeFigureOut">
              <a:rPr lang="en-US" smtClean="0"/>
              <a:t>7/28/2015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3481F74-6C98-4D16-AFD8-01586BC7E47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openxmlformats.org/officeDocument/2006/relationships/image" Target="../media/image14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19201"/>
            <a:ext cx="7772400" cy="238125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Its Our Party We Can Do What We Want:</a:t>
            </a:r>
            <a:br>
              <a:rPr lang="en-US" dirty="0" smtClean="0"/>
            </a:br>
            <a:r>
              <a:rPr lang="en-US" dirty="0" smtClean="0"/>
              <a:t>Topicality and Procedurals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July 28</a:t>
            </a:r>
            <a:r>
              <a:rPr lang="en-US" baseline="30000" dirty="0" smtClean="0"/>
              <a:t>th</a:t>
            </a:r>
            <a:r>
              <a:rPr lang="en-US" dirty="0" smtClean="0"/>
              <a:t>, 2015</a:t>
            </a:r>
            <a:endParaRPr lang="en-US" dirty="0" smtClean="0"/>
          </a:p>
          <a:p>
            <a:r>
              <a:rPr lang="en-US" dirty="0" smtClean="0"/>
              <a:t>Baxter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5508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…surveillance.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Not just information gathering</a:t>
            </a:r>
          </a:p>
          <a:p>
            <a:r>
              <a:rPr lang="en-US" dirty="0"/>
              <a:t>3</a:t>
            </a:r>
            <a:r>
              <a:rPr lang="en-US" baseline="30000" dirty="0"/>
              <a:t>rd</a:t>
            </a:r>
            <a:r>
              <a:rPr lang="en-US" dirty="0"/>
              <a:t> party information </a:t>
            </a:r>
            <a:r>
              <a:rPr lang="en-US" dirty="0" smtClean="0"/>
              <a:t>public</a:t>
            </a:r>
          </a:p>
          <a:p>
            <a:r>
              <a:rPr lang="en-US" dirty="0" smtClean="0"/>
              <a:t>Technology not search</a:t>
            </a:r>
          </a:p>
          <a:p>
            <a:r>
              <a:rPr lang="en-US" dirty="0" smtClean="0"/>
              <a:t>Not places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3581400"/>
            <a:ext cx="5327904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637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Debating T Well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76200" y="1600200"/>
            <a:ext cx="8153400" cy="4495800"/>
          </a:xfrm>
        </p:spPr>
        <p:txBody>
          <a:bodyPr>
            <a:normAutofit/>
          </a:bodyPr>
          <a:lstStyle/>
          <a:p>
            <a:r>
              <a:rPr lang="en-US" dirty="0" smtClean="0"/>
              <a:t>Like almost all theory, revolves around two impacts</a:t>
            </a:r>
          </a:p>
          <a:p>
            <a:pPr lvl="1"/>
            <a:r>
              <a:rPr lang="en-US" dirty="0" smtClean="0"/>
              <a:t>Fairness</a:t>
            </a:r>
          </a:p>
          <a:p>
            <a:pPr lvl="1"/>
            <a:r>
              <a:rPr lang="en-US" dirty="0" smtClean="0"/>
              <a:t>Education</a:t>
            </a:r>
          </a:p>
          <a:p>
            <a:r>
              <a:rPr lang="en-US" dirty="0" smtClean="0"/>
              <a:t>You need to focus on three issues</a:t>
            </a:r>
          </a:p>
          <a:p>
            <a:pPr lvl="1"/>
            <a:r>
              <a:rPr lang="en-US" dirty="0" err="1" smtClean="0"/>
              <a:t>Caselists</a:t>
            </a:r>
            <a:r>
              <a:rPr lang="en-US" dirty="0" smtClean="0"/>
              <a:t> (content and size)</a:t>
            </a:r>
          </a:p>
          <a:p>
            <a:pPr lvl="1"/>
            <a:r>
              <a:rPr lang="en-US" dirty="0" smtClean="0"/>
              <a:t>Division of ground</a:t>
            </a:r>
          </a:p>
          <a:p>
            <a:pPr lvl="1"/>
            <a:r>
              <a:rPr lang="en-US" dirty="0" smtClean="0"/>
              <a:t>Types of literature</a:t>
            </a:r>
          </a:p>
          <a:p>
            <a:r>
              <a:rPr lang="en-US" dirty="0" smtClean="0"/>
              <a:t>Good T debating requires an appropriate mix of both offense and defense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6425" y="2286000"/>
            <a:ext cx="3911132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028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Non Topicality Procedurals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1295400"/>
            <a:ext cx="3486912" cy="4560626"/>
          </a:xfrm>
        </p:spPr>
      </p:pic>
    </p:spTree>
    <p:extLst>
      <p:ext uri="{BB962C8B-B14F-4D97-AF65-F5344CB8AC3E}">
        <p14:creationId xmlns:p14="http://schemas.microsoft.com/office/powerpoint/2010/main" val="2484828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Are the Same As T!!!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Plan vagueness</a:t>
            </a:r>
          </a:p>
          <a:p>
            <a:r>
              <a:rPr lang="en-US" dirty="0" smtClean="0"/>
              <a:t>Solvency advocate (lack thereof)</a:t>
            </a:r>
          </a:p>
          <a:p>
            <a:r>
              <a:rPr lang="en-US" dirty="0" smtClean="0"/>
              <a:t>Specification</a:t>
            </a:r>
          </a:p>
          <a:p>
            <a:pPr lvl="1"/>
            <a:r>
              <a:rPr lang="en-US" dirty="0" smtClean="0"/>
              <a:t>Agent</a:t>
            </a:r>
          </a:p>
          <a:p>
            <a:pPr lvl="1"/>
            <a:r>
              <a:rPr lang="en-US" dirty="0" smtClean="0"/>
              <a:t>Enforcement</a:t>
            </a:r>
          </a:p>
          <a:p>
            <a:pPr lvl="1"/>
            <a:r>
              <a:rPr lang="en-US" dirty="0" smtClean="0"/>
              <a:t>Funding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00" y="3124200"/>
            <a:ext cx="476250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628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Basic Framework of Theoretical Arguments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14350" indent="-514350">
              <a:buAutoNum type="alphaUcPeriod"/>
            </a:pPr>
            <a:r>
              <a:rPr lang="en-US" dirty="0" smtClean="0"/>
              <a:t>Interpretation</a:t>
            </a:r>
          </a:p>
          <a:p>
            <a:pPr marL="514350" indent="-514350">
              <a:buAutoNum type="alphaUcPeriod"/>
            </a:pPr>
            <a:r>
              <a:rPr lang="en-US" dirty="0" smtClean="0"/>
              <a:t>Violation</a:t>
            </a:r>
          </a:p>
          <a:p>
            <a:pPr marL="514350" indent="-514350">
              <a:buAutoNum type="alphaUcPeriod"/>
            </a:pPr>
            <a:r>
              <a:rPr lang="en-US" dirty="0" smtClean="0"/>
              <a:t>Standards</a:t>
            </a:r>
          </a:p>
          <a:p>
            <a:pPr marL="514350" indent="-514350">
              <a:buAutoNum type="alphaUcPeriod"/>
            </a:pPr>
            <a:r>
              <a:rPr lang="en-US" dirty="0" smtClean="0"/>
              <a:t>Voting Issues</a:t>
            </a:r>
          </a:p>
          <a:p>
            <a:pPr marL="514350" indent="-514350">
              <a:buAutoNum type="alphaUcPeriod"/>
            </a:pPr>
            <a:endParaRPr lang="en-US" dirty="0"/>
          </a:p>
          <a:p>
            <a:pPr marL="514350" indent="-514350">
              <a:buAutoNum type="alphaUcPeriod"/>
            </a:pPr>
            <a:endParaRPr lang="en-US" dirty="0" smtClean="0"/>
          </a:p>
          <a:p>
            <a:pPr marL="514350" indent="-514350">
              <a:buAutoNum type="alphaUcPeriod"/>
            </a:pPr>
            <a:endParaRPr lang="en-US" dirty="0"/>
          </a:p>
          <a:p>
            <a:pPr marL="514350" indent="-514350">
              <a:buAutoNum type="alphaUcPeriod"/>
            </a:pPr>
            <a:endParaRPr lang="en-US" dirty="0" smtClean="0"/>
          </a:p>
          <a:p>
            <a:pPr marL="514350" indent="-514350">
              <a:buAutoNum type="alphaUcPeriod"/>
            </a:pPr>
            <a:endParaRPr lang="en-US" dirty="0"/>
          </a:p>
          <a:p>
            <a:pPr marL="514350" indent="-514350">
              <a:buAutoNum type="alphaUcPeriod"/>
            </a:pP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2590800"/>
            <a:ext cx="3048000" cy="196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322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Topicality Proper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Resolved: The </a:t>
            </a:r>
            <a:r>
              <a:rPr lang="en-US" dirty="0"/>
              <a:t>United States federal government should </a:t>
            </a:r>
            <a:r>
              <a:rPr lang="en-US" dirty="0" smtClean="0"/>
              <a:t>substantially curtail </a:t>
            </a:r>
            <a:r>
              <a:rPr lang="en-US" dirty="0"/>
              <a:t>its domestic surveillance.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2661836"/>
            <a:ext cx="4876800" cy="3445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21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Resolved: The United States Federal Government Should…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4198" y="1600200"/>
            <a:ext cx="6730554" cy="4495800"/>
          </a:xfrm>
        </p:spPr>
      </p:pic>
    </p:spTree>
    <p:extLst>
      <p:ext uri="{BB962C8B-B14F-4D97-AF65-F5344CB8AC3E}">
        <p14:creationId xmlns:p14="http://schemas.microsoft.com/office/powerpoint/2010/main" val="3407754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…substantially…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676400"/>
            <a:ext cx="8153400" cy="4495800"/>
          </a:xfrm>
        </p:spPr>
        <p:txBody>
          <a:bodyPr>
            <a:normAutofit/>
          </a:bodyPr>
          <a:lstStyle/>
          <a:p>
            <a:r>
              <a:rPr lang="en-US" dirty="0" smtClean="0"/>
              <a:t>Arbitrary Values</a:t>
            </a:r>
          </a:p>
          <a:p>
            <a:r>
              <a:rPr lang="en-US" dirty="0" smtClean="0"/>
              <a:t>“Substantial/substantially” means</a:t>
            </a:r>
          </a:p>
          <a:p>
            <a:pPr lvl="1"/>
            <a:r>
              <a:rPr lang="en-US" dirty="0" smtClean="0"/>
              <a:t>Essentially</a:t>
            </a:r>
          </a:p>
          <a:p>
            <a:pPr lvl="1"/>
            <a:r>
              <a:rPr lang="en-US" dirty="0" smtClean="0"/>
              <a:t>Important</a:t>
            </a:r>
          </a:p>
          <a:p>
            <a:pPr lvl="1"/>
            <a:r>
              <a:rPr lang="en-US" dirty="0" smtClean="0"/>
              <a:t>In the Main</a:t>
            </a:r>
          </a:p>
          <a:p>
            <a:pPr lvl="1"/>
            <a:r>
              <a:rPr lang="en-US" dirty="0" smtClean="0"/>
              <a:t>Large</a:t>
            </a:r>
          </a:p>
          <a:p>
            <a:pPr lvl="1"/>
            <a:r>
              <a:rPr lang="en-US" dirty="0" smtClean="0"/>
              <a:t>To make greater/augment</a:t>
            </a:r>
          </a:p>
          <a:p>
            <a:pPr lvl="1"/>
            <a:r>
              <a:rPr lang="en-US" dirty="0" smtClean="0"/>
              <a:t>Material/real</a:t>
            </a:r>
          </a:p>
          <a:p>
            <a:pPr lvl="1"/>
            <a:r>
              <a:rPr lang="en-US" dirty="0" smtClean="0"/>
              <a:t>Excludes material qualifications</a:t>
            </a:r>
          </a:p>
          <a:p>
            <a:endParaRPr lang="en-US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2819400"/>
            <a:ext cx="4605867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294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…curtail…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Measured against a baseline</a:t>
            </a:r>
            <a:endParaRPr lang="en-US" dirty="0" smtClean="0"/>
          </a:p>
          <a:p>
            <a:r>
              <a:rPr lang="en-US" dirty="0" smtClean="0"/>
              <a:t>Budget authority</a:t>
            </a:r>
          </a:p>
          <a:p>
            <a:r>
              <a:rPr lang="en-US" dirty="0" smtClean="0"/>
              <a:t>On someone else</a:t>
            </a:r>
          </a:p>
          <a:p>
            <a:r>
              <a:rPr lang="en-US" dirty="0" smtClean="0"/>
              <a:t>Partial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3276600"/>
            <a:ext cx="5670698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055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…its…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The object </a:t>
            </a:r>
            <a:r>
              <a:rPr lang="en-US" dirty="0" smtClean="0"/>
              <a:t>(domestic surveillance) </a:t>
            </a:r>
            <a:r>
              <a:rPr lang="en-US" dirty="0" smtClean="0"/>
              <a:t>belongs to the prior subject (The United States federal government).</a:t>
            </a:r>
          </a:p>
          <a:p>
            <a:r>
              <a:rPr lang="en-US" dirty="0" smtClean="0"/>
              <a:t>Can it be an NGO or private entity? </a:t>
            </a:r>
            <a:endParaRPr lang="en-US" dirty="0" smtClean="0"/>
          </a:p>
          <a:p>
            <a:r>
              <a:rPr lang="en-US" dirty="0" smtClean="0"/>
              <a:t>Can </a:t>
            </a:r>
            <a:r>
              <a:rPr lang="en-US" dirty="0" smtClean="0"/>
              <a:t>it be cooperative/consultative?</a:t>
            </a:r>
          </a:p>
          <a:p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4191000"/>
            <a:ext cx="3124200" cy="2379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475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50371"/>
            <a:ext cx="2353945" cy="33528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400" y="304800"/>
            <a:ext cx="2457450" cy="3276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228601"/>
            <a:ext cx="2638544" cy="33528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3505200"/>
            <a:ext cx="2638544" cy="33528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7667" y="3505200"/>
            <a:ext cx="2464843" cy="33528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4" y="3472543"/>
            <a:ext cx="2607553" cy="36766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9634" y="3581400"/>
            <a:ext cx="3894366" cy="2920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749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..domestic…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Solely within the United States</a:t>
            </a:r>
          </a:p>
          <a:p>
            <a:r>
              <a:rPr lang="en-US" dirty="0" smtClean="0"/>
              <a:t>Only includes US persons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2667000"/>
            <a:ext cx="582930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261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1786</TotalTime>
  <Words>214</Words>
  <Application>Microsoft Office PowerPoint</Application>
  <PresentationFormat>On-screen Show (4:3)</PresentationFormat>
  <Paragraphs>59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Tw Cen MT</vt:lpstr>
      <vt:lpstr>Wingdings</vt:lpstr>
      <vt:lpstr>Wingdings 2</vt:lpstr>
      <vt:lpstr>Median</vt:lpstr>
      <vt:lpstr>Its Our Party We Can Do What We Want: Topicality and Procedurals </vt:lpstr>
      <vt:lpstr>Basic Framework of Theoretical Arguments</vt:lpstr>
      <vt:lpstr>Topicality Proper</vt:lpstr>
      <vt:lpstr>Resolved: The United States Federal Government Should…</vt:lpstr>
      <vt:lpstr>…substantially…</vt:lpstr>
      <vt:lpstr>…curtail…</vt:lpstr>
      <vt:lpstr>…its…</vt:lpstr>
      <vt:lpstr>PowerPoint Presentation</vt:lpstr>
      <vt:lpstr>..domestic…</vt:lpstr>
      <vt:lpstr>…surveillance. </vt:lpstr>
      <vt:lpstr>Debating T Well</vt:lpstr>
      <vt:lpstr>Non Topicality Procedurals</vt:lpstr>
      <vt:lpstr>Are the Same As T!!!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Its Our Party We Can Do What We Want: Topicality and Procedurals</dc:title>
  <dc:creator>Baxter</dc:creator>
  <cp:lastModifiedBy>Mike Baxter-Kauf</cp:lastModifiedBy>
  <cp:revision>32</cp:revision>
  <dcterms:created xsi:type="dcterms:W3CDTF">2013-06-27T02:40:14Z</dcterms:created>
  <dcterms:modified xsi:type="dcterms:W3CDTF">2015-07-29T19:53:03Z</dcterms:modified>
</cp:coreProperties>
</file>